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handoutMasterIdLst>
    <p:handoutMasterId r:id="rId19"/>
  </p:handoutMasterIdLst>
  <p:sldIdLst>
    <p:sldId id="273" r:id="rId2"/>
    <p:sldId id="325" r:id="rId3"/>
    <p:sldId id="326" r:id="rId4"/>
    <p:sldId id="327" r:id="rId5"/>
    <p:sldId id="317" r:id="rId6"/>
    <p:sldId id="269" r:id="rId7"/>
    <p:sldId id="304" r:id="rId8"/>
    <p:sldId id="311" r:id="rId9"/>
    <p:sldId id="318" r:id="rId10"/>
    <p:sldId id="316" r:id="rId11"/>
    <p:sldId id="299" r:id="rId12"/>
    <p:sldId id="320" r:id="rId13"/>
    <p:sldId id="324" r:id="rId14"/>
    <p:sldId id="321" r:id="rId15"/>
    <p:sldId id="323" r:id="rId16"/>
    <p:sldId id="322" r:id="rId17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267426"/>
    <a:srgbClr val="339933"/>
    <a:srgbClr val="000000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575" autoAdjust="0"/>
  </p:normalViewPr>
  <p:slideViewPr>
    <p:cSldViewPr>
      <p:cViewPr>
        <p:scale>
          <a:sx n="87" d="100"/>
          <a:sy n="87" d="100"/>
        </p:scale>
        <p:origin x="-576" y="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DE5628-663F-43A0-AFCE-A66C56F91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C8914-3AF4-4322-B77E-33C07493D9D9}" type="datetimeFigureOut">
              <a:rPr lang="en-US" smtClean="0"/>
              <a:pPr/>
              <a:t>6/16/2008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5063" y="688975"/>
            <a:ext cx="4587875" cy="3441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0863"/>
            <a:ext cx="5486400" cy="413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2013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72BFD-6EFB-43B1-9987-3773B8BBF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pic>
        <p:nvPicPr>
          <p:cNvPr id="5" name="Picture 3" descr="ANABNR2"/>
          <p:cNvPicPr>
            <a:picLocks noChangeAspect="1" noChangeArrowheads="1"/>
          </p:cNvPicPr>
          <p:nvPr/>
        </p:nvPicPr>
        <p:blipFill>
          <a:blip r:embed="rId2"/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BA4DD660-1FD6-48B4-8D09-B7A9BCE8F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F0BB7-89E6-4ED4-AA86-1E7686BEFEB7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FDE82-3848-4BD0-9C8C-D6DA7DA7A7FA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838200"/>
            <a:ext cx="77724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5AEC4-6510-4900-9569-C04D63EF155E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FE890-3CE5-446E-A503-9EEF00E59E8A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BB91C-3E5C-4025-BC21-5CB2AEF3AF4A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BB0CD-2A06-45A3-8266-7457D732648A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F2239-980D-4795-8ADC-DE88387C88BF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310B5-FB68-4B3F-9DF9-988DC7748FA4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5F7F1-A39C-4FAE-859F-DCFD88253765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7EE93-EF1A-4B8B-9A40-5BF22A256B1B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3B1FD-0BBB-4BF8-AE8D-FDDFB81CDA56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86020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86021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pic>
        <p:nvPicPr>
          <p:cNvPr id="1033" name="Picture 9" descr="anabnr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E6E5A5D-CB87-421B-A4C9-3B04CE2A9256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rgbClr val="080808"/>
          </a:solidFill>
          <a:latin typeface="+mn-lt"/>
          <a:ea typeface="+mn-ea"/>
          <a:cs typeface="+mn-cs"/>
        </a:defRPr>
      </a:lvl1pPr>
      <a:lvl2pPr marL="1027113" indent="-4556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rgbClr val="080808"/>
          </a:solidFill>
          <a:latin typeface="+mn-lt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ourdes.day@polk-fl.ne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ttainmentcompany.com/" TargetMode="External"/><Relationship Id="rId2" Type="http://schemas.openxmlformats.org/officeDocument/2006/relationships/hyperlink" Target="http://www.pcicatalo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turalreaders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4me.net/math_manipulatives.htm#Manipulatives" TargetMode="External"/><Relationship Id="rId2" Type="http://schemas.openxmlformats.org/officeDocument/2006/relationships/hyperlink" Target="http://nlvm.usu.edu/en/nav/vlibrar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udystack.com/category-8" TargetMode="External"/><Relationship Id="rId5" Type="http://schemas.openxmlformats.org/officeDocument/2006/relationships/hyperlink" Target="http://www.mathfactcafe.com/build/" TargetMode="External"/><Relationship Id="rId4" Type="http://schemas.openxmlformats.org/officeDocument/2006/relationships/hyperlink" Target="http://themathworksheetsite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brain.com/brain/MathBrain/MathBrain.html" TargetMode="External"/><Relationship Id="rId2" Type="http://schemas.openxmlformats.org/officeDocument/2006/relationships/hyperlink" Target="http://www.k111.k12.il.us/KING/math.htm#Beginning%20Math%20Activit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atquiz.org/" TargetMode="External"/><Relationship Id="rId4" Type="http://schemas.openxmlformats.org/officeDocument/2006/relationships/hyperlink" Target="http://www.aaastudy.com/add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xl.com/math/" TargetMode="External"/><Relationship Id="rId2" Type="http://schemas.openxmlformats.org/officeDocument/2006/relationships/hyperlink" Target="http://www.webmath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donline.org/article/589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donline.org/article/589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donline.org/article/589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doe.org/ese/pdf/descfcat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ionmountaintech.com/" TargetMode="External"/><Relationship Id="rId2" Type="http://schemas.openxmlformats.org/officeDocument/2006/relationships/hyperlink" Target="http://www.graphtablet.com/graphtable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fsoft.com/freecalc.htm" TargetMode="External"/><Relationship Id="rId2" Type="http://schemas.openxmlformats.org/officeDocument/2006/relationships/hyperlink" Target="http://www.sensorysoftware.com/bigcalculato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797050"/>
            <a:ext cx="7772400" cy="14033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Assistive Technology Tools </a:t>
            </a:r>
            <a:br>
              <a:rPr lang="en-US" dirty="0" smtClean="0"/>
            </a:br>
            <a:r>
              <a:rPr lang="en-US" dirty="0" smtClean="0"/>
              <a:t>Math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43400"/>
            <a:ext cx="8839200" cy="685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2000" dirty="0" smtClean="0"/>
              <a:t>By Lourdes Day, FDLRS Technology Specialist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000" dirty="0" smtClean="0"/>
              <a:t>Local Assistive Technology Team (LAT)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000" dirty="0" smtClean="0">
                <a:hlinkClick r:id="rId2"/>
              </a:rPr>
              <a:t>Lourdes.day@polk-fl.net</a:t>
            </a:r>
            <a:r>
              <a:rPr lang="en-US" sz="2000" dirty="0" smtClean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5754469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Florida Diagnostic and Learning Resources System (FDLRS) is funded through IDEA, Part B and State General Revenue Funds to provide support services to Florida’s Exceptional Student Education Programs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Ruler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1066800" y="2057400"/>
            <a:ext cx="7772400" cy="4114800"/>
          </a:xfrm>
        </p:spPr>
        <p:txBody>
          <a:bodyPr/>
          <a:lstStyle/>
          <a:p>
            <a:r>
              <a:rPr lang="en-US" dirty="0" err="1" smtClean="0"/>
              <a:t>Crayola</a:t>
            </a:r>
            <a:r>
              <a:rPr lang="en-US" dirty="0" smtClean="0"/>
              <a:t> Total Tools Audio Ruler measures out loud! This talking tool measures in quarter inch increments up to one foot with a thin line of disappearing ink. </a:t>
            </a:r>
          </a:p>
          <a:p>
            <a:r>
              <a:rPr lang="en-US" dirty="0" smtClean="0">
                <a:solidFill>
                  <a:srgbClr val="267426"/>
                </a:solidFill>
              </a:rPr>
              <a:t>Cost $7.99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pic>
        <p:nvPicPr>
          <p:cNvPr id="6" name="Picture 5" descr="rul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638675"/>
            <a:ext cx="2219325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Adapted Grip Ruler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adapted ruler will help a student with poor hand or finger dexterity grasp and manipulate a ruler for those FCAT assessment items where measurement is required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.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b="1" dirty="0" smtClean="0">
                <a:solidFill>
                  <a:srgbClr val="267426"/>
                </a:solidFill>
              </a:rPr>
              <a:t>Cost $1.00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338263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3013" name="Picture 5" descr="PIC20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5181600"/>
            <a:ext cx="58404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Calc or Coin-u-Later ($25)</a:t>
            </a:r>
          </a:p>
          <a:p>
            <a:pPr lvl="1"/>
            <a:r>
              <a:rPr lang="en-US" dirty="0" smtClean="0">
                <a:hlinkClick r:id="rId2"/>
              </a:rPr>
              <a:t>www.pcicatalog.com</a:t>
            </a:r>
            <a:r>
              <a:rPr lang="en-US" dirty="0" smtClean="0"/>
              <a:t>  </a:t>
            </a:r>
          </a:p>
          <a:p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Making Change or Basic Coins </a:t>
            </a:r>
            <a:r>
              <a:rPr lang="en-US" dirty="0" smtClean="0">
                <a:hlinkClick r:id="rId3"/>
              </a:rPr>
              <a:t>www.attainmentcompany.com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pic>
        <p:nvPicPr>
          <p:cNvPr id="1026" name="Picture 2" descr="http://assistivetech.sf.k12.sd.us/images/Coinulat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4953000"/>
            <a:ext cx="1905000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Speech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05800" cy="4114800"/>
          </a:xfrm>
        </p:spPr>
        <p:txBody>
          <a:bodyPr/>
          <a:lstStyle/>
          <a:p>
            <a:r>
              <a:rPr lang="en-US" sz="2800" dirty="0" smtClean="0"/>
              <a:t>Use </a:t>
            </a:r>
            <a:r>
              <a:rPr lang="en-US" sz="2800" dirty="0" smtClean="0"/>
              <a:t>text to speech technology which </a:t>
            </a:r>
            <a:r>
              <a:rPr lang="en-US" sz="2800" dirty="0" smtClean="0"/>
              <a:t>can read word problems to students who have difficulties with decoding. This will allow students to read  independently  </a:t>
            </a:r>
          </a:p>
          <a:p>
            <a:pPr lvl="1"/>
            <a:r>
              <a:rPr lang="en-US" sz="2400" dirty="0" smtClean="0">
                <a:hlinkClick r:id="rId2"/>
              </a:rPr>
              <a:t>www.naturalreaders.com</a:t>
            </a:r>
            <a:r>
              <a:rPr lang="en-US" sz="2400" dirty="0" smtClean="0"/>
              <a:t> (free)</a:t>
            </a:r>
          </a:p>
          <a:p>
            <a:pPr marL="52388" lvl="1" indent="1588">
              <a:buNone/>
            </a:pPr>
            <a:r>
              <a:rPr lang="en-US" sz="2400" dirty="0" smtClean="0"/>
              <a:t>The following products allow you to scan the worksheet and then have it read to the student. </a:t>
            </a:r>
          </a:p>
          <a:p>
            <a:pPr lvl="1"/>
            <a:r>
              <a:rPr lang="en-US" sz="2400" dirty="0" smtClean="0"/>
              <a:t>Read, Write, Gold –</a:t>
            </a:r>
            <a:r>
              <a:rPr lang="en-US" sz="2400" dirty="0" err="1" smtClean="0"/>
              <a:t>TextHelp</a:t>
            </a:r>
            <a:endParaRPr lang="en-US" sz="2400" dirty="0" smtClean="0"/>
          </a:p>
          <a:p>
            <a:pPr lvl="1"/>
            <a:r>
              <a:rPr lang="en-US" sz="2400" dirty="0" err="1" smtClean="0"/>
              <a:t>Kurzweil</a:t>
            </a:r>
            <a:endParaRPr lang="en-US" sz="2400" dirty="0" smtClean="0"/>
          </a:p>
          <a:p>
            <a:pPr lvl="1"/>
            <a:r>
              <a:rPr lang="en-US" sz="2400" dirty="0" smtClean="0"/>
              <a:t>Wynn</a:t>
            </a:r>
          </a:p>
          <a:p>
            <a:pPr lvl="1"/>
            <a:r>
              <a:rPr lang="en-US" sz="2400" dirty="0" err="1" smtClean="0"/>
              <a:t>Intellitalk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lourdes.day@polk-fl.net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772400" cy="1143000"/>
          </a:xfrm>
        </p:spPr>
        <p:txBody>
          <a:bodyPr/>
          <a:lstStyle/>
          <a:p>
            <a:r>
              <a:rPr lang="en-US" dirty="0" smtClean="0"/>
              <a:t>Web Sites of Free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305800" cy="4114800"/>
          </a:xfrm>
        </p:spPr>
        <p:txBody>
          <a:bodyPr/>
          <a:lstStyle/>
          <a:p>
            <a:r>
              <a:rPr lang="en-US" sz="2800" dirty="0" smtClean="0"/>
              <a:t>Free online virtual manipulative</a:t>
            </a:r>
          </a:p>
          <a:p>
            <a:pPr lvl="1"/>
            <a:r>
              <a:rPr lang="en-US" dirty="0" smtClean="0">
                <a:hlinkClick r:id="rId2"/>
              </a:rPr>
              <a:t>http://nlvm.usu.edu/en/nav/vlibrary.html</a:t>
            </a:r>
            <a:endParaRPr lang="en-US" dirty="0" smtClean="0"/>
          </a:p>
          <a:p>
            <a:r>
              <a:rPr lang="en-US" sz="2800" dirty="0" smtClean="0"/>
              <a:t>This page links to many other manipulative site</a:t>
            </a:r>
          </a:p>
          <a:p>
            <a:pPr lvl="1"/>
            <a:r>
              <a:rPr lang="en-US" sz="2000" dirty="0" smtClean="0">
                <a:hlinkClick r:id="rId3"/>
              </a:rPr>
              <a:t>http://www.ct4me.net/math_manipulatives.htm#Manipulatives</a:t>
            </a:r>
            <a:r>
              <a:rPr lang="en-US" sz="2000" dirty="0" smtClean="0"/>
              <a:t> </a:t>
            </a:r>
          </a:p>
          <a:p>
            <a:r>
              <a:rPr lang="en-US" sz="2800" dirty="0" smtClean="0"/>
              <a:t>Worksheet Generators</a:t>
            </a:r>
          </a:p>
          <a:p>
            <a:pPr lvl="1"/>
            <a:r>
              <a:rPr lang="en-US" dirty="0" smtClean="0">
                <a:hlinkClick r:id="rId4"/>
              </a:rPr>
              <a:t>http://themathworksheetsite.com/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hlinkClick r:id="rId5"/>
              </a:rPr>
              <a:t>http://www.mathfactcafe.com/build/</a:t>
            </a:r>
            <a:r>
              <a:rPr lang="en-US" dirty="0" smtClean="0"/>
              <a:t> </a:t>
            </a:r>
          </a:p>
          <a:p>
            <a:r>
              <a:rPr lang="en-US" sz="2800" dirty="0" smtClean="0"/>
              <a:t>Flash Card Generator</a:t>
            </a:r>
          </a:p>
          <a:p>
            <a:pPr lvl="1"/>
            <a:r>
              <a:rPr lang="en-US" dirty="0" smtClean="0">
                <a:hlinkClick r:id="rId6"/>
              </a:rPr>
              <a:t>http://www.studystack.com/category-8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Math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01850"/>
            <a:ext cx="8534400" cy="4114800"/>
          </a:xfrm>
        </p:spPr>
        <p:txBody>
          <a:bodyPr/>
          <a:lstStyle/>
          <a:p>
            <a:r>
              <a:rPr lang="en-US" dirty="0" smtClean="0"/>
              <a:t>Elementary</a:t>
            </a:r>
          </a:p>
          <a:p>
            <a:pPr lvl="1"/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www.k111.k12.il.us/KING/math.htm#Beginning%20Math%20Activites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www.funbrain.com/brain/MathBrain/MathBrain.html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dirty="0" smtClean="0"/>
              <a:t>K-8</a:t>
            </a:r>
          </a:p>
          <a:p>
            <a:pPr lvl="1"/>
            <a:r>
              <a:rPr lang="en-US" dirty="0" smtClean="0">
                <a:hlinkClick r:id="rId4"/>
              </a:rPr>
              <a:t>http://www.aaastudy.com/add.htm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http://www.thatquiz.org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1143000"/>
          </a:xfrm>
        </p:spPr>
        <p:txBody>
          <a:bodyPr/>
          <a:lstStyle/>
          <a:p>
            <a:r>
              <a:rPr lang="en-US" sz="4000" dirty="0" smtClean="0"/>
              <a:t>Homework Help or Reinforcement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http://www.webmath.com/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http://www.ixl.com/math/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534400" cy="1143000"/>
          </a:xfrm>
        </p:spPr>
        <p:txBody>
          <a:bodyPr/>
          <a:lstStyle/>
          <a:p>
            <a:r>
              <a:rPr lang="en-US" sz="4000" dirty="0" smtClean="0"/>
              <a:t>Math Difficulties </a:t>
            </a:r>
            <a:r>
              <a:rPr lang="en-US" sz="4000" dirty="0" smtClean="0"/>
              <a:t>–Attention &amp;Memory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6106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About 6% of school age children have a mathematics deficit. This could be related to memory problems which leaves them unable to master the math facts. </a:t>
            </a:r>
          </a:p>
          <a:p>
            <a:pPr marL="0" indent="0">
              <a:buNone/>
            </a:pPr>
            <a:r>
              <a:rPr lang="en-US" sz="1800" i="1" dirty="0" smtClean="0"/>
              <a:t>	*Calculators and math charts are useful tools to accommodate this area .</a:t>
            </a:r>
          </a:p>
          <a:p>
            <a:pPr marL="0" indent="0">
              <a:buNone/>
            </a:pPr>
            <a:r>
              <a:rPr lang="en-US" sz="2400" dirty="0" smtClean="0"/>
              <a:t>Some students understand the concepts but have difficulties with attention. This students will have problems:</a:t>
            </a:r>
          </a:p>
          <a:p>
            <a:pPr marL="0" indent="0">
              <a:buNone/>
            </a:pPr>
            <a:r>
              <a:rPr lang="en-US" sz="2400" dirty="0" smtClean="0"/>
              <a:t>	*Sequencing steps </a:t>
            </a:r>
          </a:p>
          <a:p>
            <a:pPr marL="0" indent="0">
              <a:buNone/>
            </a:pPr>
            <a:r>
              <a:rPr lang="en-US" sz="2400" dirty="0" smtClean="0"/>
              <a:t>	 </a:t>
            </a:r>
            <a:r>
              <a:rPr lang="en-US" sz="1600" i="1" dirty="0" smtClean="0"/>
              <a:t>Start by giving students a checklist that they can use to  move logically through a 	 problem and then wean the prompt by masking one step at a time</a:t>
            </a:r>
          </a:p>
          <a:p>
            <a:pPr marL="0" indent="0">
              <a:buNone/>
            </a:pPr>
            <a:r>
              <a:rPr lang="en-US" sz="2400" dirty="0" smtClean="0"/>
              <a:t>	*Paying attention to the signs of operations. </a:t>
            </a:r>
          </a:p>
          <a:p>
            <a:pPr marL="914400" indent="-795338">
              <a:buNone/>
            </a:pPr>
            <a:r>
              <a:rPr lang="en-US" sz="2400" dirty="0" smtClean="0"/>
              <a:t>	</a:t>
            </a:r>
            <a:r>
              <a:rPr lang="en-US" sz="1800" i="1" dirty="0" smtClean="0"/>
              <a:t>Highlight or change the color of the </a:t>
            </a:r>
            <a:r>
              <a:rPr lang="en-US" sz="1800" i="1" dirty="0" smtClean="0">
                <a:solidFill>
                  <a:srgbClr val="FF0000"/>
                </a:solidFill>
              </a:rPr>
              <a:t>signs</a:t>
            </a:r>
            <a:r>
              <a:rPr lang="en-US" sz="1800" i="1" dirty="0" smtClean="0"/>
              <a:t> to draw their attention to the symbol</a:t>
            </a:r>
          </a:p>
          <a:p>
            <a:pPr>
              <a:buNone/>
            </a:pPr>
            <a:r>
              <a:rPr lang="en-US" sz="1200" dirty="0" smtClean="0"/>
              <a:t>Kate Garnett (1998)</a:t>
            </a:r>
          </a:p>
          <a:p>
            <a:r>
              <a:rPr lang="en-US" sz="1200" dirty="0" smtClean="0">
                <a:hlinkClick r:id="rId2"/>
              </a:rPr>
              <a:t>http://www.ldonline.org/article/5896</a:t>
            </a:r>
            <a:r>
              <a:rPr lang="en-US" sz="1200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382000" cy="1143000"/>
          </a:xfrm>
        </p:spPr>
        <p:txBody>
          <a:bodyPr/>
          <a:lstStyle/>
          <a:p>
            <a:r>
              <a:rPr lang="en-US" dirty="0" smtClean="0"/>
              <a:t>Math </a:t>
            </a:r>
            <a:r>
              <a:rPr lang="en-US" dirty="0" smtClean="0"/>
              <a:t>Difficulties -Symbolic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1850"/>
            <a:ext cx="83820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Young children may have difficulties matching picture with symbolic representation (</a:t>
            </a:r>
            <a:r>
              <a:rPr lang="en-US" sz="2400" dirty="0" err="1" smtClean="0"/>
              <a:t>eg</a:t>
            </a:r>
            <a:r>
              <a:rPr lang="en-US" sz="2400" dirty="0" smtClean="0"/>
              <a:t>.. Count the cats in this pictures)</a:t>
            </a:r>
          </a:p>
          <a:p>
            <a:pPr marL="0" indent="0">
              <a:buNone/>
            </a:pPr>
            <a:r>
              <a:rPr lang="en-US" sz="1800" dirty="0" smtClean="0"/>
              <a:t>There is research evidence that students who use concrete materials actually develop more precise and more comprehensive mental representations, often show more motivation and on-task behavior, may better understand mathematical ideas, and may better apply these to life situations. (Garnett 1998)</a:t>
            </a:r>
          </a:p>
          <a:p>
            <a:pPr marL="0" indent="0">
              <a:buNone/>
            </a:pPr>
            <a:r>
              <a:rPr lang="en-US" sz="2400" i="1" dirty="0" smtClean="0"/>
              <a:t>	*</a:t>
            </a:r>
            <a:r>
              <a:rPr lang="en-US" sz="1800" i="1" dirty="0" smtClean="0"/>
              <a:t>Use concrete objects that they can hold and manipulate</a:t>
            </a:r>
            <a:endParaRPr lang="en-US" sz="18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4953000"/>
            <a:ext cx="746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 smtClean="0"/>
              <a:t>Kate Garnett (1998)</a:t>
            </a:r>
          </a:p>
          <a:p>
            <a:r>
              <a:rPr lang="en-US" sz="1600" dirty="0" smtClean="0">
                <a:hlinkClick r:id="rId2"/>
              </a:rPr>
              <a:t>http://www.ldonline.org/article/5896</a:t>
            </a:r>
            <a:r>
              <a:rPr 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610600" cy="1143000"/>
          </a:xfrm>
        </p:spPr>
        <p:txBody>
          <a:bodyPr/>
          <a:lstStyle/>
          <a:p>
            <a:r>
              <a:rPr lang="en-US" sz="4000" dirty="0" smtClean="0"/>
              <a:t>Math Difficulties related to Language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1850"/>
            <a:ext cx="8382000" cy="4114800"/>
          </a:xfrm>
        </p:spPr>
        <p:txBody>
          <a:bodyPr/>
          <a:lstStyle/>
          <a:p>
            <a:pPr marL="53975" indent="0">
              <a:buNone/>
            </a:pPr>
            <a:r>
              <a:rPr lang="en-US" sz="2400" dirty="0" smtClean="0"/>
              <a:t>Some students </a:t>
            </a:r>
            <a:r>
              <a:rPr lang="en-US" sz="2400" dirty="0" smtClean="0"/>
              <a:t>are </a:t>
            </a:r>
            <a:r>
              <a:rPr lang="en-US" sz="2400" dirty="0" smtClean="0"/>
              <a:t>hampered </a:t>
            </a:r>
            <a:r>
              <a:rPr lang="en-US" sz="2400" dirty="0" smtClean="0"/>
              <a:t>by the language aspects of math, resulting </a:t>
            </a:r>
            <a:r>
              <a:rPr lang="en-US" sz="2400" dirty="0" smtClean="0"/>
              <a:t>in confusion </a:t>
            </a:r>
            <a:r>
              <a:rPr lang="en-US" sz="2400" dirty="0" smtClean="0"/>
              <a:t>about terminology, difficulty following verbal explanations, and/or weak verbal skills for monitoring the steps of complex calculations. </a:t>
            </a:r>
            <a:endParaRPr lang="en-US" sz="2400" dirty="0" smtClean="0"/>
          </a:p>
          <a:p>
            <a:pPr marL="0" indent="0">
              <a:buNone/>
            </a:pPr>
            <a:r>
              <a:rPr lang="en-US" sz="1600" dirty="0" smtClean="0"/>
              <a:t>*</a:t>
            </a:r>
            <a:r>
              <a:rPr lang="en-US" sz="1800" dirty="0" smtClean="0"/>
              <a:t>Teachers </a:t>
            </a:r>
            <a:r>
              <a:rPr lang="en-US" sz="1800" dirty="0" smtClean="0"/>
              <a:t>can help by slowing down the pace of their delivery</a:t>
            </a:r>
            <a:r>
              <a:rPr lang="en-US" sz="1800" dirty="0" smtClean="0"/>
              <a:t>, "</a:t>
            </a:r>
            <a:r>
              <a:rPr lang="en-US" sz="1800" dirty="0" smtClean="0"/>
              <a:t>chunking" of verbal information </a:t>
            </a:r>
            <a:r>
              <a:rPr lang="en-US" sz="1800" dirty="0" smtClean="0"/>
              <a:t>when </a:t>
            </a:r>
            <a:r>
              <a:rPr lang="en-US" sz="1800" dirty="0" smtClean="0"/>
              <a:t>asking questions, giving directions, presenting concepts, and offering explanations</a:t>
            </a:r>
            <a:r>
              <a:rPr lang="en-US" sz="1800" dirty="0" smtClean="0"/>
              <a:t>.</a:t>
            </a:r>
          </a:p>
          <a:p>
            <a:pPr marL="53975" indent="0">
              <a:buNone/>
            </a:pPr>
            <a:r>
              <a:rPr lang="en-US" sz="1800" dirty="0" smtClean="0"/>
              <a:t>*Have the students play teachers and explain how they arrived at the answer. Give them concrete materials to help explain their answers.</a:t>
            </a:r>
            <a:endParaRPr lang="en-US" sz="1800" dirty="0" smtClean="0"/>
          </a:p>
          <a:p>
            <a:pPr>
              <a:buNone/>
            </a:pPr>
            <a:r>
              <a:rPr lang="en-US" sz="1400" dirty="0" smtClean="0"/>
              <a:t>Kate Garnett (1998)</a:t>
            </a:r>
          </a:p>
          <a:p>
            <a:r>
              <a:rPr lang="en-US" sz="1400" dirty="0" smtClean="0">
                <a:hlinkClick r:id="rId2"/>
              </a:rPr>
              <a:t>http://www.ldonline.org/article/5896</a:t>
            </a:r>
            <a:r>
              <a:rPr lang="en-US" sz="1400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Assistive Technology &amp; Math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114800"/>
          </a:xfrm>
        </p:spPr>
        <p:txBody>
          <a:bodyPr/>
          <a:lstStyle/>
          <a:p>
            <a:r>
              <a:rPr lang="en-US" sz="2400" dirty="0" smtClean="0"/>
              <a:t>Assistive technology may help students who struggle in the area of math, to compute, sort, graph, align and solve word problems</a:t>
            </a:r>
          </a:p>
          <a:p>
            <a:r>
              <a:rPr lang="en-US" sz="2400" dirty="0" smtClean="0"/>
              <a:t>Allowable FCAT accommodation include:</a:t>
            </a:r>
          </a:p>
          <a:p>
            <a:pPr lvl="1"/>
            <a:r>
              <a:rPr lang="en-US" sz="2400" dirty="0" smtClean="0"/>
              <a:t>The use of a Talking calculator in grade 7 </a:t>
            </a:r>
          </a:p>
          <a:p>
            <a:pPr lvl="1"/>
            <a:r>
              <a:rPr lang="en-US" sz="2400" dirty="0" smtClean="0"/>
              <a:t>Grid Paper to align numbers</a:t>
            </a:r>
          </a:p>
          <a:p>
            <a:pPr lvl="1"/>
            <a:r>
              <a:rPr lang="en-US" sz="2400" dirty="0" smtClean="0"/>
              <a:t>Reading of word problems</a:t>
            </a:r>
          </a:p>
          <a:p>
            <a:pPr lvl="1"/>
            <a:r>
              <a:rPr lang="en-US" sz="2400" dirty="0" smtClean="0"/>
              <a:t>Abacus and </a:t>
            </a:r>
            <a:r>
              <a:rPr lang="en-US" sz="2400" dirty="0" err="1" smtClean="0"/>
              <a:t>Geoboards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*These MUST be listed on the IEP and used in  daily instruction</a:t>
            </a:r>
          </a:p>
          <a:p>
            <a:pPr>
              <a:buNone/>
            </a:pPr>
            <a:r>
              <a:rPr lang="en-US" sz="2000" b="1" dirty="0" smtClean="0">
                <a:hlinkClick r:id="rId2"/>
              </a:rPr>
              <a:t>http://www.fldoe.org/ese/pdf/descfcat.pdf</a:t>
            </a:r>
            <a:r>
              <a:rPr lang="en-US" sz="2000" b="1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lourdes.day@polk-fl.net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7525" y="722313"/>
            <a:ext cx="8596313" cy="747712"/>
          </a:xfrm>
        </p:spPr>
        <p:txBody>
          <a:bodyPr/>
          <a:lstStyle/>
          <a:p>
            <a:pPr eaLnBrk="1" hangingPunct="1"/>
            <a:r>
              <a:rPr lang="en-US" dirty="0" smtClean="0"/>
              <a:t>Math Tools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2989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Grid paper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Talking Calculators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Talking Ruler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Abacus / Number lines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Grip ruler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Coin-U-</a:t>
            </a:r>
            <a:r>
              <a:rPr lang="en-US" sz="2800" dirty="0" err="1" smtClean="0"/>
              <a:t>Lator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Math Stamps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Math Software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Math Companion, Math Pad, Excel…</a:t>
            </a:r>
          </a:p>
        </p:txBody>
      </p:sp>
      <p:pic>
        <p:nvPicPr>
          <p:cNvPr id="38916" name="Picture 4" descr="PIC200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914400"/>
            <a:ext cx="2716213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Math Grids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010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Math grids provide more space for computations and help the student organize and align computational steps. </a:t>
            </a:r>
          </a:p>
          <a:p>
            <a:pPr eaLnBrk="1" hangingPunct="1"/>
            <a:r>
              <a:rPr lang="en-US" sz="2800" dirty="0" smtClean="0"/>
              <a:t>Try turning a regular piece of lined paper horizontally so the lines go up and down. This give students place value columns to align their numbers</a:t>
            </a:r>
          </a:p>
          <a:p>
            <a:pPr lvl="1"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Create your own free graph paper on the web</a:t>
            </a:r>
          </a:p>
          <a:p>
            <a:pPr lvl="1" eaLnBrk="1" hangingPunct="1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  <a:hlinkClick r:id="rId2"/>
              </a:rPr>
              <a:t>	http://www.graphtablet.com/graphtablet.html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eaLnBrk="1" hangingPunct="1"/>
            <a:r>
              <a:rPr lang="en-US" sz="2400" b="1" dirty="0" smtClean="0">
                <a:solidFill>
                  <a:srgbClr val="267426"/>
                </a:solidFill>
                <a:latin typeface="Arial" pitchFamily="34" charset="0"/>
                <a:cs typeface="Arial" pitchFamily="34" charset="0"/>
              </a:rPr>
              <a:t>CD of a variety of Math grids available form </a:t>
            </a:r>
            <a:r>
              <a:rPr lang="en-US" sz="2400" b="1" dirty="0" smtClean="0">
                <a:solidFill>
                  <a:srgbClr val="267426"/>
                </a:solidFill>
                <a:latin typeface="Arial" pitchFamily="34" charset="0"/>
                <a:cs typeface="Arial" pitchFamily="34" charset="0"/>
                <a:hlinkClick r:id="rId3"/>
              </a:rPr>
              <a:t>www.onionmountaintech.com</a:t>
            </a:r>
            <a:r>
              <a:rPr lang="en-US" sz="2400" b="1" dirty="0" smtClean="0">
                <a:solidFill>
                  <a:srgbClr val="267426"/>
                </a:solidFill>
                <a:latin typeface="Arial" pitchFamily="34" charset="0"/>
                <a:cs typeface="Arial" pitchFamily="34" charset="0"/>
              </a:rPr>
              <a:t> Cost $10.00</a:t>
            </a:r>
          </a:p>
        </p:txBody>
      </p:sp>
      <p:pic>
        <p:nvPicPr>
          <p:cNvPr id="40964" name="Picture 4" descr="PIC900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0"/>
            <a:ext cx="1524000" cy="15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Talking Calculator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talking calculator reads back entries and answers to aid a student who needs auditory help in calculation.</a:t>
            </a:r>
          </a:p>
          <a:p>
            <a:pPr eaLnBrk="1" hangingPunct="1"/>
            <a:r>
              <a:rPr lang="en-US" dirty="0" smtClean="0"/>
              <a:t>Remember the student may need to be a location or use headphones so not to disturb others </a:t>
            </a:r>
          </a:p>
          <a:p>
            <a:pPr eaLnBrk="1" hangingPunct="1"/>
            <a:r>
              <a:rPr lang="en-US" b="1" dirty="0" smtClean="0">
                <a:solidFill>
                  <a:srgbClr val="267426"/>
                </a:solidFill>
              </a:rPr>
              <a:t>Cost $20.95 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338388" y="2024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1989" name="Picture 5" descr="PIC200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9457" y="0"/>
            <a:ext cx="276454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Calculators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Talking calculator  free to download</a:t>
            </a:r>
          </a:p>
          <a:p>
            <a:pPr lvl="1"/>
            <a:r>
              <a:rPr lang="en-US" dirty="0" smtClean="0">
                <a:hlinkClick r:id="rId2"/>
              </a:rPr>
              <a:t>http://www.sensorysoftware.com/bigcalculator.html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Basic Calculator with paper display (free)</a:t>
            </a:r>
          </a:p>
          <a:p>
            <a:pPr lvl="1"/>
            <a:r>
              <a:rPr lang="en-US" dirty="0" smtClean="0">
                <a:hlinkClick r:id="rId3"/>
              </a:rPr>
              <a:t>http://www.moffsoft.com/freecalc.htm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lourdes.day@polk-fl.net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ture">
  <a:themeElements>
    <a:clrScheme name="Nature 6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000099"/>
      </a:hlink>
      <a:folHlink>
        <a:srgbClr val="6699FF"/>
      </a:folHlink>
    </a:clrScheme>
    <a:fontScheme name="Nat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6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000099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Designs\Nature.pot</Template>
  <TotalTime>1234</TotalTime>
  <Words>715</Words>
  <Application>Microsoft PowerPoint</Application>
  <PresentationFormat>On-screen Show (4:3)</PresentationFormat>
  <Paragraphs>116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Nature</vt:lpstr>
      <vt:lpstr>Assistive Technology Tools  Math</vt:lpstr>
      <vt:lpstr>Math Difficulties –Attention &amp;Memory</vt:lpstr>
      <vt:lpstr>Math Difficulties -Symbolic</vt:lpstr>
      <vt:lpstr>Math Difficulties related to Language</vt:lpstr>
      <vt:lpstr>Assistive Technology &amp; Math </vt:lpstr>
      <vt:lpstr>Math Tools  </vt:lpstr>
      <vt:lpstr>Math Grids</vt:lpstr>
      <vt:lpstr>Talking Calculator</vt:lpstr>
      <vt:lpstr>Online Calculators</vt:lpstr>
      <vt:lpstr>Audio Ruler</vt:lpstr>
      <vt:lpstr>Adapted Grip Ruler</vt:lpstr>
      <vt:lpstr>Tools for Money</vt:lpstr>
      <vt:lpstr>Text to Speech Technology</vt:lpstr>
      <vt:lpstr>Web Sites of Free Resources </vt:lpstr>
      <vt:lpstr>Online Math Games</vt:lpstr>
      <vt:lpstr>Homework Help or Reinforcement</vt:lpstr>
    </vt:vector>
  </TitlesOfParts>
  <Company>FDLRS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Assistive Technology</dc:title>
  <dc:creator>lday</dc:creator>
  <cp:lastModifiedBy>lourdes.day</cp:lastModifiedBy>
  <cp:revision>108</cp:revision>
  <dcterms:created xsi:type="dcterms:W3CDTF">2003-05-03T19:48:03Z</dcterms:created>
  <dcterms:modified xsi:type="dcterms:W3CDTF">2008-06-16T20:53:59Z</dcterms:modified>
</cp:coreProperties>
</file>